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3"/>
  </p:notesMasterIdLst>
  <p:sldIdLst>
    <p:sldId id="256" r:id="rId2"/>
    <p:sldId id="335" r:id="rId3"/>
    <p:sldId id="337" r:id="rId4"/>
    <p:sldId id="338" r:id="rId5"/>
    <p:sldId id="344" r:id="rId6"/>
    <p:sldId id="345" r:id="rId7"/>
    <p:sldId id="346" r:id="rId8"/>
    <p:sldId id="340" r:id="rId9"/>
    <p:sldId id="341" r:id="rId10"/>
    <p:sldId id="347" r:id="rId11"/>
    <p:sldId id="34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7/16/2020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7/16/2020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7/16/2020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7/16/2020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7/16/2020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7/16/2020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IN" sz="2700" b="1" dirty="0">
                <a:solidFill>
                  <a:srgbClr val="FF0000"/>
                </a:solidFill>
              </a:rPr>
              <a:t>LIABILITIES, RIGHTS AND POSITION OF </a:t>
            </a:r>
            <a:r>
              <a:rPr lang="en-IN" sz="2700" b="1" dirty="0" smtClean="0">
                <a:solidFill>
                  <a:srgbClr val="FF0000"/>
                </a:solidFill>
              </a:rPr>
              <a:t>PROMOTOR</a:t>
            </a:r>
            <a:endParaRPr sz="2400" b="1">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sp>
        <p:nvSpPr>
          <p:cNvPr id="8" name="object 2"/>
          <p:cNvSpPr txBox="1"/>
          <p:nvPr/>
        </p:nvSpPr>
        <p:spPr>
          <a:xfrm>
            <a:off x="457200" y="198691"/>
            <a:ext cx="8169729" cy="6506909"/>
          </a:xfrm>
          <a:prstGeom prst="rect">
            <a:avLst/>
          </a:prstGeom>
        </p:spPr>
        <p:txBody>
          <a:bodyPr vert="horz" wrap="square" lIns="0" tIns="12700" rIns="0" bIns="0" rtlCol="0">
            <a:spAutoFit/>
          </a:bodyPr>
          <a:lstStyle/>
          <a:p>
            <a:pPr algn="just"/>
            <a:r>
              <a:rPr lang="en-GB" sz="2400" b="1" dirty="0" smtClean="0">
                <a:solidFill>
                  <a:srgbClr val="FF0000"/>
                </a:solidFill>
                <a:latin typeface="+mj-lt"/>
              </a:rPr>
              <a:t>The company has no legal existence until it is incorporated. It therefore follows:</a:t>
            </a:r>
            <a:endParaRPr lang="en-GB" sz="2200" dirty="0" smtClean="0">
              <a:latin typeface="+mj-lt"/>
            </a:endParaRPr>
          </a:p>
          <a:p>
            <a:pPr algn="just"/>
            <a:r>
              <a:rPr lang="en-GB" sz="2200" dirty="0" smtClean="0">
                <a:latin typeface="+mj-lt"/>
              </a:rPr>
              <a:t>1. That when, the company is registered, it is not bound by the preliminary contract.</a:t>
            </a:r>
          </a:p>
          <a:p>
            <a:pPr algn="just"/>
            <a:r>
              <a:rPr lang="en-GB" sz="2200" dirty="0" smtClean="0">
                <a:latin typeface="+mj-lt"/>
              </a:rPr>
              <a:t>2. That the company when registered cannot ratify the agreement. The company was not a principal with contractual capacity at the time of contract. A contract can be ratified only when it is made by an agent for a principal who is in existence and who is competent to contract at the time when the contract is made.</a:t>
            </a:r>
          </a:p>
          <a:p>
            <a:pPr algn="just"/>
            <a:r>
              <a:rPr lang="en-GB" sz="2200" dirty="0" smtClean="0">
                <a:latin typeface="+mj-lt"/>
              </a:rPr>
              <a:t>3. That if the agent undertook any liability under the agreement, he would be personally liable notwithstanding that he is described in the agreement as an agent and that the company may have attempted to ratify the agreement.</a:t>
            </a:r>
          </a:p>
          <a:p>
            <a:pPr algn="just"/>
            <a:r>
              <a:rPr lang="en-GB" sz="2200" dirty="0" smtClean="0">
                <a:latin typeface="+mj-lt"/>
              </a:rPr>
              <a:t>4. The company cannot enforce the preliminary agreement.</a:t>
            </a:r>
          </a:p>
          <a:p>
            <a:pPr algn="just"/>
            <a:r>
              <a:rPr lang="en-GB" sz="2200" dirty="0" smtClean="0">
                <a:latin typeface="+mj-lt"/>
              </a:rPr>
              <a:t>The preliminary contracts made by promoters generally provided that if the company adopts the agreement the promoter’s liability shall cease and if the company does not adopt the agreement within a certain time either party may rescind the contract. In such a case promoter’s liability would cease after the lapse of fixed time.</a:t>
            </a:r>
            <a:endParaRPr lang="en-GB" sz="2200" dirty="0">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 xmlns:a16="http://schemas.microsoft.com/office/drawing/2014/main"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11</a:t>
            </a:fld>
            <a:endParaRPr lang="en-US"/>
          </a:p>
        </p:txBody>
      </p:sp>
      <p:sp>
        <p:nvSpPr>
          <p:cNvPr id="8" name="Title 1">
            <a:extLst>
              <a:ext uri="{FF2B5EF4-FFF2-40B4-BE49-F238E27FC236}">
                <a16:creationId xmlns="" xmlns:a16="http://schemas.microsoft.com/office/drawing/2014/main"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 xmlns:p14="http://schemas.microsoft.com/office/powerpoint/2010/main" val="212794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381000"/>
            <a:ext cx="8382000" cy="6045245"/>
          </a:xfrm>
          <a:prstGeom prst="rect">
            <a:avLst/>
          </a:prstGeom>
        </p:spPr>
        <p:txBody>
          <a:bodyPr vert="horz" wrap="square" lIns="0" tIns="12700" rIns="0" bIns="0" rtlCol="0">
            <a:spAutoFit/>
          </a:bodyPr>
          <a:lstStyle/>
          <a:p>
            <a:pPr algn="just"/>
            <a:r>
              <a:rPr lang="en-GB" sz="2800" b="1" dirty="0">
                <a:solidFill>
                  <a:srgbClr val="0070C0"/>
                </a:solidFill>
                <a:effectLst/>
                <a:latin typeface="+mj-lt"/>
                <a:ea typeface="Times New Roman" panose="02020603050405020304" pitchFamily="18" charset="0"/>
              </a:rPr>
              <a:t>Liabilities of </a:t>
            </a:r>
            <a:r>
              <a:rPr lang="en-GB" sz="2800" b="1" dirty="0" smtClean="0">
                <a:solidFill>
                  <a:srgbClr val="0070C0"/>
                </a:solidFill>
                <a:effectLst/>
                <a:latin typeface="+mj-lt"/>
                <a:ea typeface="Times New Roman" panose="02020603050405020304" pitchFamily="18" charset="0"/>
              </a:rPr>
              <a:t>Promoters:</a:t>
            </a:r>
          </a:p>
          <a:p>
            <a:pPr algn="just"/>
            <a:endParaRPr lang="en-GB" sz="2800" dirty="0">
              <a:solidFill>
                <a:srgbClr val="FF0000"/>
              </a:solidFill>
              <a:effectLst/>
              <a:latin typeface="+mj-lt"/>
              <a:ea typeface="Times New Roman" panose="02020603050405020304" pitchFamily="18" charset="0"/>
            </a:endParaRPr>
          </a:p>
          <a:p>
            <a:pPr algn="just"/>
            <a:r>
              <a:rPr lang="en-GB" sz="2400" dirty="0">
                <a:solidFill>
                  <a:srgbClr val="353535"/>
                </a:solidFill>
                <a:effectLst/>
                <a:latin typeface="+mj-lt"/>
                <a:ea typeface="Times New Roman" panose="02020603050405020304" pitchFamily="18" charset="0"/>
              </a:rPr>
              <a:t>A promoter has the following liabilities .</a:t>
            </a:r>
            <a:endParaRPr lang="en-GB" sz="2400" dirty="0">
              <a:effectLst/>
              <a:latin typeface="+mj-lt"/>
              <a:ea typeface="Times New Roman" panose="02020603050405020304" pitchFamily="18" charset="0"/>
            </a:endParaRPr>
          </a:p>
          <a:p>
            <a:pPr algn="just"/>
            <a:r>
              <a:rPr lang="en-GB" sz="2400" b="1" dirty="0">
                <a:solidFill>
                  <a:srgbClr val="FF0000"/>
                </a:solidFill>
                <a:effectLst/>
                <a:latin typeface="+mj-lt"/>
                <a:ea typeface="Times New Roman" panose="02020603050405020304" pitchFamily="18" charset="0"/>
              </a:rPr>
              <a:t>1. Liability to account for the profits :</a:t>
            </a:r>
            <a:r>
              <a:rPr lang="en-GB" sz="2400" dirty="0">
                <a:solidFill>
                  <a:srgbClr val="000000"/>
                </a:solidFill>
                <a:effectLst/>
                <a:latin typeface="+mj-lt"/>
                <a:ea typeface="Times New Roman" panose="02020603050405020304" pitchFamily="18" charset="0"/>
              </a:rPr>
              <a:t> The promoter; stands in a fiduciary position to the company. He is liable to the company for all secret profits made by him with full disclosure to the company. The company may either :</a:t>
            </a:r>
            <a:endParaRPr lang="en-GB" sz="2400" dirty="0">
              <a:effectLst/>
              <a:latin typeface="+mj-lt"/>
              <a:ea typeface="Times New Roman" panose="02020603050405020304" pitchFamily="18" charset="0"/>
            </a:endParaRPr>
          </a:p>
          <a:p>
            <a:pPr algn="just"/>
            <a:r>
              <a:rPr lang="en-GB" sz="2400" dirty="0">
                <a:solidFill>
                  <a:srgbClr val="000000"/>
                </a:solidFill>
                <a:effectLst/>
                <a:latin typeface="+mj-lt"/>
                <a:ea typeface="Times New Roman" panose="02020603050405020304" pitchFamily="18" charset="0"/>
              </a:rPr>
              <a:t>(a) rescind the contract and recover the purchase price where he sold his own property to the company, or</a:t>
            </a:r>
            <a:endParaRPr lang="en-GB" sz="2400" dirty="0">
              <a:effectLst/>
              <a:latin typeface="+mj-lt"/>
              <a:ea typeface="Times New Roman" panose="02020603050405020304" pitchFamily="18" charset="0"/>
            </a:endParaRPr>
          </a:p>
          <a:p>
            <a:pPr algn="just"/>
            <a:r>
              <a:rPr lang="en-GB" sz="2400" dirty="0">
                <a:solidFill>
                  <a:srgbClr val="000000"/>
                </a:solidFill>
                <a:effectLst/>
                <a:latin typeface="+mj-lt"/>
                <a:ea typeface="Times New Roman" panose="02020603050405020304" pitchFamily="18" charset="0"/>
              </a:rPr>
              <a:t>(b) sue the promoter for the amount of profit and recover the same with interest, or</a:t>
            </a:r>
            <a:endParaRPr lang="en-GB" sz="2400" dirty="0">
              <a:effectLst/>
              <a:latin typeface="+mj-lt"/>
              <a:ea typeface="Times New Roman" panose="02020603050405020304" pitchFamily="18" charset="0"/>
            </a:endParaRPr>
          </a:p>
          <a:p>
            <a:pPr algn="just"/>
            <a:r>
              <a:rPr lang="en-GB" sz="2400" dirty="0">
                <a:solidFill>
                  <a:srgbClr val="000000"/>
                </a:solidFill>
                <a:effectLst/>
                <a:latin typeface="+mj-lt"/>
                <a:ea typeface="Times New Roman" panose="02020603050405020304" pitchFamily="18" charset="0"/>
              </a:rPr>
              <a:t>(c) claim damages for breach of fiduciary duties.</a:t>
            </a:r>
            <a:endParaRPr lang="en-GB" sz="2400" dirty="0">
              <a:effectLst/>
              <a:latin typeface="+mj-lt"/>
              <a:ea typeface="Times New Roman" panose="02020603050405020304" pitchFamily="18" charset="0"/>
            </a:endParaRPr>
          </a:p>
          <a:p>
            <a:pPr algn="just"/>
            <a:r>
              <a:rPr lang="en-GB" sz="2400" b="1" dirty="0">
                <a:solidFill>
                  <a:srgbClr val="FF0000"/>
                </a:solidFill>
                <a:effectLst/>
                <a:latin typeface="+mj-lt"/>
                <a:ea typeface="Times New Roman" panose="02020603050405020304" pitchFamily="18" charset="0"/>
              </a:rPr>
              <a:t>2. Liability for preliminary contracts</a:t>
            </a:r>
            <a:r>
              <a:rPr lang="en-IN" sz="2400" b="1" dirty="0">
                <a:solidFill>
                  <a:srgbClr val="FF0000"/>
                </a:solidFill>
                <a:effectLst/>
                <a:latin typeface="+mj-lt"/>
                <a:ea typeface="Times New Roman" panose="02020603050405020304" pitchFamily="18" charset="0"/>
              </a:rPr>
              <a:t>: </a:t>
            </a:r>
            <a:r>
              <a:rPr lang="en-GB" sz="2400" dirty="0">
                <a:solidFill>
                  <a:srgbClr val="000000"/>
                </a:solidFill>
                <a:effectLst/>
                <a:latin typeface="+mj-lt"/>
                <a:ea typeface="Times New Roman" panose="02020603050405020304" pitchFamily="18" charset="0"/>
              </a:rPr>
              <a:t>A promoter is liable for the preliminary contracts made by him unless they are warranted by the terms of incorporation or adopted by the company after incorporation.</a:t>
            </a:r>
            <a:endParaRPr lang="en-GB" sz="2400" dirty="0">
              <a:effectLst/>
              <a:latin typeface="+mj-lt"/>
              <a:ea typeface="Times New Roman" panose="02020603050405020304" pitchFamily="18"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419100" y="434216"/>
            <a:ext cx="8267700" cy="5922134"/>
          </a:xfrm>
          <a:prstGeom prst="rect">
            <a:avLst/>
          </a:prstGeom>
        </p:spPr>
        <p:txBody>
          <a:bodyPr vert="horz" wrap="square" lIns="0" tIns="12700" rIns="0" bIns="0" rtlCol="0">
            <a:spAutoFit/>
          </a:bodyPr>
          <a:lstStyle/>
          <a:p>
            <a:pPr algn="just"/>
            <a:r>
              <a:rPr lang="en-GB" sz="2400" b="1" dirty="0">
                <a:solidFill>
                  <a:srgbClr val="FF0000"/>
                </a:solidFill>
                <a:effectLst/>
                <a:latin typeface="+mj-lt"/>
                <a:ea typeface="Times New Roman" panose="02020603050405020304" pitchFamily="18" charset="0"/>
              </a:rPr>
              <a:t>3. Fraud in the Promotion of the Company</a:t>
            </a:r>
            <a:r>
              <a:rPr lang="en-IN" sz="2400" b="1" dirty="0">
                <a:solidFill>
                  <a:srgbClr val="FF0000"/>
                </a:solidFill>
                <a:effectLst/>
                <a:latin typeface="+mj-lt"/>
                <a:ea typeface="Times New Roman" panose="02020603050405020304" pitchFamily="18" charset="0"/>
              </a:rPr>
              <a:t>:</a:t>
            </a:r>
            <a:endParaRPr lang="en-GB" sz="2400" dirty="0">
              <a:solidFill>
                <a:srgbClr val="FF0000"/>
              </a:solidFill>
              <a:effectLst/>
              <a:latin typeface="+mj-lt"/>
              <a:ea typeface="Times New Roman" panose="02020603050405020304" pitchFamily="18" charset="0"/>
            </a:endParaRPr>
          </a:p>
          <a:p>
            <a:pPr algn="just"/>
            <a:r>
              <a:rPr lang="en-GB" sz="2400" dirty="0">
                <a:effectLst/>
                <a:latin typeface="+mj-lt"/>
                <a:ea typeface="Times New Roman" panose="02020603050405020304" pitchFamily="18" charset="0"/>
              </a:rPr>
              <a:t>(</a:t>
            </a:r>
            <a:r>
              <a:rPr lang="en-GB" sz="2400" dirty="0" err="1">
                <a:effectLst/>
                <a:latin typeface="+mj-lt"/>
                <a:ea typeface="Times New Roman" panose="02020603050405020304" pitchFamily="18" charset="0"/>
              </a:rPr>
              <a:t>i</a:t>
            </a:r>
            <a:r>
              <a:rPr lang="en-GB" sz="2400" dirty="0">
                <a:effectLst/>
                <a:latin typeface="+mj-lt"/>
                <a:ea typeface="Times New Roman" panose="02020603050405020304" pitchFamily="18" charset="0"/>
              </a:rPr>
              <a:t>) If a promoter furnishes: any false or incorrect particulars of any information suppresses any material information, of which he is aware in any of the documents filed with the Registrar in relation to the registration of a company, he shall be liable for action under </a:t>
            </a:r>
            <a:r>
              <a:rPr lang="en-GB" sz="2400" b="1" dirty="0">
                <a:effectLst/>
                <a:latin typeface="+mj-lt"/>
                <a:ea typeface="Times New Roman" panose="02020603050405020304" pitchFamily="18" charset="0"/>
              </a:rPr>
              <a:t>Section 447</a:t>
            </a:r>
            <a:r>
              <a:rPr lang="en-GB" sz="2400" dirty="0">
                <a:effectLst/>
                <a:latin typeface="+mj-lt"/>
                <a:ea typeface="Times New Roman" panose="02020603050405020304" pitchFamily="18" charset="0"/>
              </a:rPr>
              <a:t>.</a:t>
            </a:r>
          </a:p>
          <a:p>
            <a:pPr algn="just"/>
            <a:r>
              <a:rPr lang="en-GB" sz="2400" dirty="0">
                <a:effectLst/>
                <a:latin typeface="+mj-lt"/>
                <a:ea typeface="Times New Roman" panose="02020603050405020304" pitchFamily="18" charset="0"/>
              </a:rPr>
              <a:t>(ii) Where it is found that any fraud has been committed in promoting or forming a company, the Tribunal may order investigation against the promoters, any other director or officer of the company involved in such  fraudulent activities. </a:t>
            </a:r>
            <a:r>
              <a:rPr lang="en-GB" sz="2400" b="1" dirty="0">
                <a:effectLst/>
                <a:latin typeface="+mj-lt"/>
                <a:ea typeface="Times New Roman" panose="02020603050405020304" pitchFamily="18" charset="0"/>
              </a:rPr>
              <a:t>[Section 282]</a:t>
            </a:r>
            <a:r>
              <a:rPr lang="en-GB" sz="2400" dirty="0">
                <a:effectLst/>
                <a:latin typeface="+mj-lt"/>
                <a:ea typeface="Times New Roman" panose="02020603050405020304" pitchFamily="18" charset="0"/>
              </a:rPr>
              <a:t> </a:t>
            </a:r>
            <a:endParaRPr lang="en-IN" sz="2400" dirty="0">
              <a:effectLst/>
              <a:latin typeface="+mj-lt"/>
              <a:ea typeface="Times New Roman" panose="02020603050405020304" pitchFamily="18" charset="0"/>
            </a:endParaRPr>
          </a:p>
          <a:p>
            <a:pPr algn="just"/>
            <a:r>
              <a:rPr lang="en-GB" sz="2400" dirty="0">
                <a:effectLst/>
                <a:latin typeface="+mj-lt"/>
                <a:ea typeface="Times New Roman" panose="02020603050405020304" pitchFamily="18" charset="0"/>
              </a:rPr>
              <a:t>(iii) A company may proceed against a promoter where the promoter has wrongfully obtains possession of any property, including cash of the company or wrongfully withholds it or knowingly applies it for the purposes other than those expressed or directed in the articles and authorized by the Act. </a:t>
            </a:r>
            <a:r>
              <a:rPr lang="en-GB" sz="2400" b="1" dirty="0">
                <a:effectLst/>
                <a:latin typeface="+mj-lt"/>
                <a:ea typeface="Times New Roman" panose="02020603050405020304" pitchFamily="18" charset="0"/>
              </a:rPr>
              <a:t>[Section 452]</a:t>
            </a:r>
            <a:endParaRPr lang="en-GB" sz="2400" dirty="0">
              <a:effectLst/>
              <a:latin typeface="+mj-lt"/>
              <a:ea typeface="Times New Roman" panose="02020603050405020304" pitchFamily="18"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42900" y="243239"/>
            <a:ext cx="8458200" cy="6160661"/>
          </a:xfrm>
          <a:prstGeom prst="rect">
            <a:avLst/>
          </a:prstGeom>
        </p:spPr>
        <p:txBody>
          <a:bodyPr vert="horz" wrap="square" lIns="0" tIns="12700" rIns="0" bIns="0" rtlCol="0">
            <a:spAutoFit/>
          </a:bodyPr>
          <a:lstStyle/>
          <a:p>
            <a:pPr algn="just"/>
            <a:r>
              <a:rPr lang="en-GB" sz="2350" b="1" dirty="0">
                <a:solidFill>
                  <a:srgbClr val="FF0000"/>
                </a:solidFill>
                <a:effectLst/>
                <a:latin typeface="+mj-lt"/>
                <a:ea typeface="Times New Roman" panose="02020603050405020304" pitchFamily="18" charset="0"/>
              </a:rPr>
              <a:t>4. Omission in the Prospectus</a:t>
            </a:r>
            <a:r>
              <a:rPr lang="en-IN" sz="2350" b="1" dirty="0">
                <a:solidFill>
                  <a:srgbClr val="FF0000"/>
                </a:solidFill>
                <a:effectLst/>
                <a:latin typeface="+mj-lt"/>
                <a:ea typeface="Times New Roman" panose="02020603050405020304" pitchFamily="18" charset="0"/>
              </a:rPr>
              <a:t>: </a:t>
            </a:r>
            <a:r>
              <a:rPr lang="en-GB" sz="2350" dirty="0">
                <a:solidFill>
                  <a:srgbClr val="353535"/>
                </a:solidFill>
                <a:effectLst/>
                <a:latin typeface="+mj-lt"/>
                <a:ea typeface="Times New Roman" panose="02020603050405020304" pitchFamily="18" charset="0"/>
              </a:rPr>
              <a:t>Prospectus issued by a company must have the contents as laid down by Section 26 of the Companies Act. In case of omission of facts, the promoter shall become liable to be punished with imprisonment for a term which may extend to 3 years or a fine from Rs. 50,000 to RS. 30,00,000 or both. </a:t>
            </a:r>
            <a:r>
              <a:rPr lang="en-GB" sz="2350" b="1" dirty="0">
                <a:solidFill>
                  <a:srgbClr val="353535"/>
                </a:solidFill>
                <a:effectLst/>
                <a:latin typeface="+mj-lt"/>
                <a:ea typeface="Times New Roman" panose="02020603050405020304" pitchFamily="18" charset="0"/>
              </a:rPr>
              <a:t>[Section26(9)]</a:t>
            </a:r>
            <a:endParaRPr lang="en-GB" sz="2350" dirty="0">
              <a:effectLst/>
              <a:latin typeface="+mj-lt"/>
              <a:ea typeface="Times New Roman" panose="02020603050405020304" pitchFamily="18" charset="0"/>
            </a:endParaRPr>
          </a:p>
          <a:p>
            <a:pPr algn="just"/>
            <a:r>
              <a:rPr lang="en-GB" sz="2350" b="1" dirty="0">
                <a:solidFill>
                  <a:srgbClr val="FF0000"/>
                </a:solidFill>
                <a:effectLst/>
                <a:latin typeface="+mj-lt"/>
                <a:ea typeface="Times New Roman" panose="02020603050405020304" pitchFamily="18" charset="0"/>
              </a:rPr>
              <a:t>5. Misrepresentation in the Prospectus</a:t>
            </a:r>
            <a:r>
              <a:rPr lang="en-IN" sz="2350" b="1" dirty="0">
                <a:solidFill>
                  <a:srgbClr val="FF0000"/>
                </a:solidFill>
                <a:effectLst/>
                <a:latin typeface="+mj-lt"/>
                <a:ea typeface="Times New Roman" panose="02020603050405020304" pitchFamily="18" charset="0"/>
              </a:rPr>
              <a:t>: </a:t>
            </a:r>
            <a:r>
              <a:rPr lang="en-GB" sz="2350" dirty="0">
                <a:solidFill>
                  <a:srgbClr val="000000"/>
                </a:solidFill>
                <a:effectLst/>
                <a:latin typeface="+mj-lt"/>
                <a:ea typeface="Times New Roman" panose="02020603050405020304" pitchFamily="18" charset="0"/>
              </a:rPr>
              <a:t>A promoter is liable for any untrue statement in the prospectus to a person who has subscribed for any shares or debentures on the faith of the prospectus, Such a person may sue the promoter for compensation for any loss or damage sustained by him. </a:t>
            </a:r>
            <a:r>
              <a:rPr lang="en-GB" sz="2350" b="1" dirty="0">
                <a:solidFill>
                  <a:srgbClr val="000000"/>
                </a:solidFill>
                <a:effectLst/>
                <a:latin typeface="+mj-lt"/>
                <a:ea typeface="Times New Roman" panose="02020603050405020304" pitchFamily="18" charset="0"/>
              </a:rPr>
              <a:t>[Section 35]</a:t>
            </a:r>
            <a:endParaRPr lang="en-IN" sz="2350" b="1" dirty="0">
              <a:solidFill>
                <a:srgbClr val="000000"/>
              </a:solidFill>
              <a:effectLst/>
              <a:latin typeface="+mj-lt"/>
              <a:ea typeface="Times New Roman" panose="02020603050405020304" pitchFamily="18" charset="0"/>
            </a:endParaRPr>
          </a:p>
          <a:p>
            <a:pPr algn="just"/>
            <a:r>
              <a:rPr lang="en-GB" sz="2350" b="1" dirty="0">
                <a:solidFill>
                  <a:srgbClr val="FF0000"/>
                </a:solidFill>
                <a:effectLst/>
                <a:latin typeface="+mj-lt"/>
                <a:ea typeface="Times New Roman" panose="02020603050405020304" pitchFamily="18" charset="0"/>
              </a:rPr>
              <a:t>6. Liability for non-co-operation to Company Liquidator</a:t>
            </a:r>
            <a:r>
              <a:rPr lang="en-IN" sz="2350" b="1" dirty="0">
                <a:solidFill>
                  <a:srgbClr val="FF0000"/>
                </a:solidFill>
                <a:effectLst/>
                <a:latin typeface="+mj-lt"/>
                <a:ea typeface="Times New Roman" panose="02020603050405020304" pitchFamily="18" charset="0"/>
              </a:rPr>
              <a:t>: </a:t>
            </a:r>
            <a:r>
              <a:rPr lang="en-GB" sz="2350" dirty="0">
                <a:solidFill>
                  <a:srgbClr val="000000"/>
                </a:solidFill>
                <a:effectLst/>
                <a:latin typeface="+mj-lt"/>
                <a:ea typeface="Times New Roman" panose="02020603050405020304" pitchFamily="18" charset="0"/>
              </a:rPr>
              <a:t>It is the duty of the promoters etc. of the company to extend full co-operation to the Company Liquidator in discharge of his functions and duties. But if any person, without reasonable cause, fails to discharge these obligations shall be punishable with imprisonment which may extend to 6 months or with I Section 2841 fine which may extend to 50,000 or with both.</a:t>
            </a:r>
            <a:endParaRPr lang="en-GB" sz="2350" dirty="0">
              <a:effectLst/>
              <a:latin typeface="+mj-lt"/>
              <a:ea typeface="Times New Roman" panose="02020603050405020304" pitchFamily="18"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C8B29D-ED3E-694B-A6AA-EDC06482808A}"/>
              </a:ext>
            </a:extLst>
          </p:cNvPr>
          <p:cNvSpPr>
            <a:spLocks noGrp="1"/>
          </p:cNvSpPr>
          <p:nvPr>
            <p:ph type="title"/>
          </p:nvPr>
        </p:nvSpPr>
        <p:spPr>
          <a:xfrm>
            <a:off x="0" y="-2433184"/>
            <a:ext cx="8229600" cy="1143000"/>
          </a:xfrm>
        </p:spPr>
        <p:txBody>
          <a:bodyPr/>
          <a:lstStyle/>
          <a:p>
            <a:endParaRPr lang="en-US"/>
          </a:p>
        </p:txBody>
      </p:sp>
      <p:sp>
        <p:nvSpPr>
          <p:cNvPr id="3" name="Content Placeholder 2">
            <a:extLst>
              <a:ext uri="{FF2B5EF4-FFF2-40B4-BE49-F238E27FC236}">
                <a16:creationId xmlns="" xmlns:a16="http://schemas.microsoft.com/office/drawing/2014/main" id="{54B10A79-6200-E542-A132-A750AEE66E30}"/>
              </a:ext>
            </a:extLst>
          </p:cNvPr>
          <p:cNvSpPr>
            <a:spLocks noGrp="1"/>
          </p:cNvSpPr>
          <p:nvPr>
            <p:ph idx="1"/>
          </p:nvPr>
        </p:nvSpPr>
        <p:spPr>
          <a:xfrm>
            <a:off x="457200" y="304800"/>
            <a:ext cx="8229600" cy="5989638"/>
          </a:xfrm>
        </p:spPr>
        <p:txBody>
          <a:bodyPr>
            <a:noAutofit/>
          </a:bodyPr>
          <a:lstStyle/>
          <a:p>
            <a:pPr marL="0" indent="0" algn="just" fontAlgn="base">
              <a:buNone/>
            </a:pPr>
            <a:r>
              <a:rPr lang="en-GB" sz="2800" b="1" dirty="0">
                <a:solidFill>
                  <a:srgbClr val="0070C0"/>
                </a:solidFill>
                <a:effectLst/>
                <a:latin typeface="+mj-lt"/>
                <a:ea typeface="Times New Roman" panose="02020603050405020304" pitchFamily="18" charset="0"/>
              </a:rPr>
              <a:t>Rights of Promoter</a:t>
            </a:r>
            <a:r>
              <a:rPr lang="en-GB" sz="2800" b="1" dirty="0" smtClean="0">
                <a:solidFill>
                  <a:srgbClr val="0070C0"/>
                </a:solidFill>
                <a:effectLst/>
                <a:latin typeface="+mj-lt"/>
                <a:ea typeface="Times New Roman" panose="02020603050405020304" pitchFamily="18" charset="0"/>
              </a:rPr>
              <a:t>:</a:t>
            </a:r>
          </a:p>
          <a:p>
            <a:pPr marL="0" indent="0" algn="just" fontAlgn="base">
              <a:lnSpc>
                <a:spcPct val="50000"/>
              </a:lnSpc>
              <a:spcBef>
                <a:spcPts val="0"/>
              </a:spcBef>
              <a:buNone/>
            </a:pPr>
            <a:endParaRPr lang="en-GB" sz="2800" dirty="0">
              <a:solidFill>
                <a:srgbClr val="FF0000"/>
              </a:solidFill>
              <a:effectLst/>
              <a:latin typeface="+mj-lt"/>
              <a:ea typeface="Times New Roman" panose="02020603050405020304" pitchFamily="18" charset="0"/>
            </a:endParaRPr>
          </a:p>
          <a:p>
            <a:pPr marL="0" indent="0" algn="just" fontAlgn="base">
              <a:buNone/>
            </a:pPr>
            <a:r>
              <a:rPr lang="en-GB" sz="2400" b="1" dirty="0">
                <a:solidFill>
                  <a:srgbClr val="FF0000"/>
                </a:solidFill>
                <a:effectLst/>
                <a:latin typeface="+mj-lt"/>
                <a:ea typeface="Times New Roman" panose="02020603050405020304" pitchFamily="18" charset="0"/>
              </a:rPr>
              <a:t>1. Right of indemnity:</a:t>
            </a:r>
            <a:endParaRPr lang="en-GB" sz="2400" dirty="0">
              <a:solidFill>
                <a:srgbClr val="FF0000"/>
              </a:solidFill>
              <a:effectLst/>
              <a:latin typeface="+mj-lt"/>
              <a:ea typeface="Times New Roman" panose="02020603050405020304" pitchFamily="18" charset="0"/>
            </a:endParaRPr>
          </a:p>
          <a:p>
            <a:pPr marL="0" indent="0" algn="just" fontAlgn="base">
              <a:buNone/>
            </a:pPr>
            <a:r>
              <a:rPr lang="en-GB" sz="2400" dirty="0">
                <a:effectLst/>
                <a:latin typeface="+mj-lt"/>
                <a:ea typeface="Times New Roman" panose="02020603050405020304" pitchFamily="18" charset="0"/>
              </a:rPr>
              <a:t>Where more than one person act as the promoters of the company, one promoter can claim against another promoter for the compensation and damages paid by him. Promoters are severally and jointly liable for any untrue statement given in the prospectus and for the secret profits.</a:t>
            </a:r>
          </a:p>
          <a:p>
            <a:pPr marL="0" indent="0" algn="just" fontAlgn="base">
              <a:buNone/>
            </a:pPr>
            <a:r>
              <a:rPr lang="en-GB" sz="2400" b="1" dirty="0">
                <a:solidFill>
                  <a:srgbClr val="FF0000"/>
                </a:solidFill>
                <a:effectLst/>
                <a:latin typeface="+mj-lt"/>
                <a:ea typeface="Times New Roman" panose="02020603050405020304" pitchFamily="18" charset="0"/>
              </a:rPr>
              <a:t>2. Right to receive the legitimate preliminary expenses:</a:t>
            </a:r>
            <a:endParaRPr lang="en-GB" sz="2400" dirty="0">
              <a:solidFill>
                <a:srgbClr val="FF0000"/>
              </a:solidFill>
              <a:effectLst/>
              <a:latin typeface="+mj-lt"/>
              <a:ea typeface="Times New Roman" panose="02020603050405020304" pitchFamily="18" charset="0"/>
            </a:endParaRPr>
          </a:p>
          <a:p>
            <a:pPr marL="0" indent="0" algn="just" fontAlgn="base">
              <a:buNone/>
            </a:pPr>
            <a:r>
              <a:rPr lang="en-GB" sz="2400" dirty="0">
                <a:effectLst/>
                <a:latin typeface="+mj-lt"/>
                <a:ea typeface="Times New Roman" panose="02020603050405020304" pitchFamily="18" charset="0"/>
              </a:rPr>
              <a:t>A promoter is entitled to receive the legitimate preliminary expenses which he has incurred in the process of formation of the company such as cost of advertisement, fee of solicitor and surveyors. The right to receive the preliminary expenses is not a contractual right. It depends upon the discretion of the directors of the company. The claim for expenses should be supported by vouchers.</a:t>
            </a:r>
          </a:p>
        </p:txBody>
      </p:sp>
      <p:sp>
        <p:nvSpPr>
          <p:cNvPr id="6" name="Slide Number Placeholder 5">
            <a:extLst>
              <a:ext uri="{FF2B5EF4-FFF2-40B4-BE49-F238E27FC236}">
                <a16:creationId xmlns="" xmlns:a16="http://schemas.microsoft.com/office/drawing/2014/main" id="{1B4CAF9A-5583-B349-83FB-0558382FA177}"/>
              </a:ext>
            </a:extLst>
          </p:cNvPr>
          <p:cNvSpPr>
            <a:spLocks noGrp="1"/>
          </p:cNvSpPr>
          <p:nvPr>
            <p:ph type="sldNum" sz="quarter" idx="12"/>
          </p:nvPr>
        </p:nvSpPr>
        <p:spPr/>
        <p:txBody>
          <a:bodyPr/>
          <a:lstStyle/>
          <a:p>
            <a:pPr>
              <a:defRPr/>
            </a:pPr>
            <a:fld id="{FE88FBAD-9DA8-472F-839A-428AD1F4DEE1}" type="slidenum">
              <a:rPr lang="en-US" smtClean="0"/>
              <a:pPr>
                <a:defRPr/>
              </a:pPr>
              <a:t>5</a:t>
            </a:fld>
            <a:endParaRPr lang="en-US"/>
          </a:p>
        </p:txBody>
      </p:sp>
    </p:spTree>
    <p:extLst>
      <p:ext uri="{BB962C8B-B14F-4D97-AF65-F5344CB8AC3E}">
        <p14:creationId xmlns="" xmlns:p14="http://schemas.microsoft.com/office/powerpoint/2010/main" val="632652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9BBB26C-8229-2041-8EF4-36608526943A}"/>
              </a:ext>
            </a:extLst>
          </p:cNvPr>
          <p:cNvSpPr>
            <a:spLocks noGrp="1"/>
          </p:cNvSpPr>
          <p:nvPr>
            <p:ph idx="1"/>
          </p:nvPr>
        </p:nvSpPr>
        <p:spPr>
          <a:xfrm>
            <a:off x="538842" y="379411"/>
            <a:ext cx="8147958" cy="5792789"/>
          </a:xfrm>
        </p:spPr>
        <p:txBody>
          <a:bodyPr>
            <a:noAutofit/>
          </a:bodyPr>
          <a:lstStyle/>
          <a:p>
            <a:pPr marL="0" indent="0" algn="just" fontAlgn="base">
              <a:buNone/>
            </a:pPr>
            <a:r>
              <a:rPr lang="en-GB" sz="2400" b="1" dirty="0">
                <a:solidFill>
                  <a:srgbClr val="FF0000"/>
                </a:solidFill>
                <a:effectLst/>
                <a:latin typeface="+mj-lt"/>
                <a:ea typeface="Times New Roman" panose="02020603050405020304" pitchFamily="18" charset="0"/>
              </a:rPr>
              <a:t>3. Right to receive the remuneration:</a:t>
            </a:r>
            <a:endParaRPr lang="en-GB" sz="2400" dirty="0">
              <a:solidFill>
                <a:srgbClr val="FF0000"/>
              </a:solidFill>
              <a:effectLst/>
              <a:latin typeface="+mj-lt"/>
              <a:ea typeface="Times New Roman" panose="02020603050405020304" pitchFamily="18" charset="0"/>
            </a:endParaRPr>
          </a:p>
          <a:p>
            <a:pPr marL="0" indent="0" algn="just" fontAlgn="base">
              <a:buNone/>
            </a:pPr>
            <a:r>
              <a:rPr lang="en-GB" sz="2350" dirty="0">
                <a:effectLst/>
                <a:latin typeface="+mj-lt"/>
                <a:ea typeface="Times New Roman" panose="02020603050405020304" pitchFamily="18" charset="0"/>
              </a:rPr>
              <a:t>A promoter has no right against the company for his remuneration unless there is a contract to that effect. In some cases, articles of the company provide for the directors paying a specified amount to promoters for their services but this does not give the promoters any contractual right to sue the company. This is simply an authority vested in the directors of the company.</a:t>
            </a:r>
          </a:p>
          <a:p>
            <a:pPr marL="0" indent="0" algn="just" fontAlgn="base">
              <a:buNone/>
            </a:pPr>
            <a:r>
              <a:rPr lang="en-GB" sz="2350" dirty="0">
                <a:effectLst/>
                <a:latin typeface="+mj-lt"/>
                <a:ea typeface="Times New Roman" panose="02020603050405020304" pitchFamily="18" charset="0"/>
              </a:rPr>
              <a:t>However, the promoters are usually the directors, so that in practice the promoters will receive their remuneration.</a:t>
            </a:r>
          </a:p>
          <a:p>
            <a:pPr marL="0" indent="0" algn="just" fontAlgn="base">
              <a:buNone/>
            </a:pPr>
            <a:r>
              <a:rPr lang="en-GB" sz="2350" b="1" dirty="0">
                <a:effectLst/>
                <a:latin typeface="+mj-lt"/>
                <a:ea typeface="Times New Roman" panose="02020603050405020304" pitchFamily="18" charset="0"/>
              </a:rPr>
              <a:t>The remuneration may be paid in any of the following ways:</a:t>
            </a:r>
            <a:endParaRPr lang="en-GB" sz="2350" dirty="0">
              <a:effectLst/>
              <a:latin typeface="+mj-lt"/>
              <a:ea typeface="Times New Roman" panose="02020603050405020304" pitchFamily="18" charset="0"/>
            </a:endParaRPr>
          </a:p>
          <a:p>
            <a:pPr marL="0" indent="0" algn="just" fontAlgn="base">
              <a:buNone/>
            </a:pPr>
            <a:r>
              <a:rPr lang="en-GB" sz="2350" dirty="0">
                <a:effectLst/>
                <a:latin typeface="+mj-lt"/>
                <a:ea typeface="Times New Roman" panose="02020603050405020304" pitchFamily="18" charset="0"/>
              </a:rPr>
              <a:t>(</a:t>
            </a:r>
            <a:r>
              <a:rPr lang="en-GB" sz="2350" dirty="0" err="1">
                <a:effectLst/>
                <a:latin typeface="+mj-lt"/>
                <a:ea typeface="Times New Roman" panose="02020603050405020304" pitchFamily="18" charset="0"/>
              </a:rPr>
              <a:t>i</a:t>
            </a:r>
            <a:r>
              <a:rPr lang="en-GB" sz="2350" dirty="0">
                <a:effectLst/>
                <a:latin typeface="+mj-lt"/>
                <a:ea typeface="Times New Roman" panose="02020603050405020304" pitchFamily="18" charset="0"/>
              </a:rPr>
              <a:t>) A commission may be paid to the promoter on the purchase price of the business or property taken over by the company through him.</a:t>
            </a:r>
          </a:p>
          <a:p>
            <a:pPr marL="0" indent="0" algn="just" fontAlgn="base">
              <a:buNone/>
            </a:pPr>
            <a:r>
              <a:rPr lang="en-GB" sz="2350" dirty="0">
                <a:effectLst/>
                <a:latin typeface="+mj-lt"/>
                <a:ea typeface="Times New Roman" panose="02020603050405020304" pitchFamily="18" charset="0"/>
              </a:rPr>
              <a:t>(ii) The promoters may be granted by the company a </a:t>
            </a:r>
            <a:r>
              <a:rPr lang="en-GB" sz="2350" dirty="0" err="1">
                <a:effectLst/>
                <a:latin typeface="+mj-lt"/>
                <a:ea typeface="Times New Roman" panose="02020603050405020304" pitchFamily="18" charset="0"/>
              </a:rPr>
              <a:t>lumpsum</a:t>
            </a:r>
            <a:r>
              <a:rPr lang="en-GB" sz="2350" dirty="0">
                <a:effectLst/>
                <a:latin typeface="+mj-lt"/>
                <a:ea typeface="Times New Roman" panose="02020603050405020304" pitchFamily="18" charset="0"/>
              </a:rPr>
              <a:t> amount</a:t>
            </a:r>
            <a:r>
              <a:rPr lang="en-GB" sz="2350" dirty="0" smtClean="0">
                <a:effectLst/>
                <a:latin typeface="+mj-lt"/>
                <a:ea typeface="Times New Roman" panose="02020603050405020304" pitchFamily="18" charset="0"/>
              </a:rPr>
              <a:t>.</a:t>
            </a:r>
            <a:endParaRPr lang="en-GB" sz="2350" dirty="0">
              <a:effectLst/>
              <a:latin typeface="+mj-lt"/>
              <a:ea typeface="Times New Roman" panose="02020603050405020304" pitchFamily="18" charset="0"/>
            </a:endParaRPr>
          </a:p>
        </p:txBody>
      </p:sp>
      <p:sp>
        <p:nvSpPr>
          <p:cNvPr id="6" name="Slide Number Placeholder 5">
            <a:extLst>
              <a:ext uri="{FF2B5EF4-FFF2-40B4-BE49-F238E27FC236}">
                <a16:creationId xmlns="" xmlns:a16="http://schemas.microsoft.com/office/drawing/2014/main" id="{EE8B82A6-310F-9847-BE4E-49FCD69035BB}"/>
              </a:ext>
            </a:extLst>
          </p:cNvPr>
          <p:cNvSpPr>
            <a:spLocks noGrp="1"/>
          </p:cNvSpPr>
          <p:nvPr>
            <p:ph type="sldNum" sz="quarter" idx="12"/>
          </p:nvPr>
        </p:nvSpPr>
        <p:spPr/>
        <p:txBody>
          <a:bodyPr/>
          <a:lstStyle/>
          <a:p>
            <a:pPr>
              <a:defRPr/>
            </a:pPr>
            <a:fld id="{FE88FBAD-9DA8-472F-839A-428AD1F4DEE1}" type="slidenum">
              <a:rPr lang="en-US" smtClean="0"/>
              <a:pPr>
                <a:defRPr/>
              </a:pPr>
              <a:t>6</a:t>
            </a:fld>
            <a:endParaRPr lang="en-US"/>
          </a:p>
        </p:txBody>
      </p:sp>
    </p:spTree>
    <p:extLst>
      <p:ext uri="{BB962C8B-B14F-4D97-AF65-F5344CB8AC3E}">
        <p14:creationId xmlns="" xmlns:p14="http://schemas.microsoft.com/office/powerpoint/2010/main" val="1713587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9BBB26C-8229-2041-8EF4-36608526943A}"/>
              </a:ext>
            </a:extLst>
          </p:cNvPr>
          <p:cNvSpPr>
            <a:spLocks noGrp="1"/>
          </p:cNvSpPr>
          <p:nvPr>
            <p:ph idx="1"/>
          </p:nvPr>
        </p:nvSpPr>
        <p:spPr>
          <a:xfrm>
            <a:off x="538842" y="379411"/>
            <a:ext cx="7995558" cy="5792789"/>
          </a:xfrm>
        </p:spPr>
        <p:txBody>
          <a:bodyPr>
            <a:noAutofit/>
          </a:bodyPr>
          <a:lstStyle/>
          <a:p>
            <a:pPr marL="0" indent="0" algn="just" fontAlgn="base">
              <a:buNone/>
            </a:pPr>
            <a:r>
              <a:rPr lang="en-GB" sz="2400" dirty="0" smtClean="0">
                <a:effectLst/>
                <a:latin typeface="+mj-lt"/>
                <a:ea typeface="Times New Roman" panose="02020603050405020304" pitchFamily="18" charset="0"/>
              </a:rPr>
              <a:t>(</a:t>
            </a:r>
            <a:r>
              <a:rPr lang="en-GB" sz="2400" dirty="0">
                <a:effectLst/>
                <a:latin typeface="+mj-lt"/>
                <a:ea typeface="Times New Roman" panose="02020603050405020304" pitchFamily="18" charset="0"/>
              </a:rPr>
              <a:t>iii) The promoters may be given fully or partly paid shares in consideration of their services rendered.</a:t>
            </a:r>
          </a:p>
          <a:p>
            <a:pPr marL="0" indent="0" algn="just" fontAlgn="base">
              <a:buNone/>
            </a:pPr>
            <a:r>
              <a:rPr lang="en-GB" sz="2400" dirty="0">
                <a:effectLst/>
                <a:latin typeface="+mj-lt"/>
                <a:ea typeface="Times New Roman" panose="02020603050405020304" pitchFamily="18" charset="0"/>
              </a:rPr>
              <a:t>(iv) The promoter may be given a commission at a fixed rate on the shares sold.</a:t>
            </a:r>
          </a:p>
          <a:p>
            <a:pPr marL="0" indent="0" algn="just" fontAlgn="base">
              <a:buNone/>
            </a:pPr>
            <a:r>
              <a:rPr lang="en-GB" sz="2400" dirty="0">
                <a:effectLst/>
                <a:latin typeface="+mj-lt"/>
                <a:ea typeface="Times New Roman" panose="02020603050405020304" pitchFamily="18" charset="0"/>
              </a:rPr>
              <a:t>(v) The promoter may purchase the business or other property and sell the same to the company at an inflated price. He must disclose this fact.</a:t>
            </a:r>
          </a:p>
          <a:p>
            <a:pPr marL="0" indent="0" algn="just" fontAlgn="base">
              <a:buNone/>
            </a:pPr>
            <a:r>
              <a:rPr lang="en-GB" sz="2400" dirty="0">
                <a:effectLst/>
                <a:latin typeface="+mj-lt"/>
                <a:ea typeface="Times New Roman" panose="02020603050405020304" pitchFamily="18" charset="0"/>
              </a:rPr>
              <a:t>(vi) The promoters may take an option to subscribe within a fixed period for a certain portion of the company’s unissued shares at par.</a:t>
            </a:r>
          </a:p>
          <a:p>
            <a:pPr marL="0" indent="0" algn="just" fontAlgn="base">
              <a:buNone/>
            </a:pPr>
            <a:r>
              <a:rPr lang="en-GB" sz="2400" dirty="0">
                <a:effectLst/>
                <a:latin typeface="+mj-lt"/>
                <a:ea typeface="Times New Roman" panose="02020603050405020304" pitchFamily="18" charset="0"/>
              </a:rPr>
              <a:t>Whatever be the nature of remuneration, it must be disclosed in the prospectus if paid within the preceding two years from the date of prospectus.</a:t>
            </a:r>
          </a:p>
        </p:txBody>
      </p:sp>
      <p:sp>
        <p:nvSpPr>
          <p:cNvPr id="6" name="Slide Number Placeholder 5">
            <a:extLst>
              <a:ext uri="{FF2B5EF4-FFF2-40B4-BE49-F238E27FC236}">
                <a16:creationId xmlns="" xmlns:a16="http://schemas.microsoft.com/office/drawing/2014/main" id="{EE8B82A6-310F-9847-BE4E-49FCD69035BB}"/>
              </a:ext>
            </a:extLst>
          </p:cNvPr>
          <p:cNvSpPr>
            <a:spLocks noGrp="1"/>
          </p:cNvSpPr>
          <p:nvPr>
            <p:ph type="sldNum" sz="quarter" idx="12"/>
          </p:nvPr>
        </p:nvSpPr>
        <p:spPr/>
        <p:txBody>
          <a:bodyPr/>
          <a:lstStyle/>
          <a:p>
            <a:pPr>
              <a:defRPr/>
            </a:pPr>
            <a:fld id="{FE88FBAD-9DA8-472F-839A-428AD1F4DEE1}" type="slidenum">
              <a:rPr lang="en-US" smtClean="0"/>
              <a:pPr>
                <a:defRPr/>
              </a:pPr>
              <a:t>7</a:t>
            </a:fld>
            <a:endParaRPr lang="en-US"/>
          </a:p>
        </p:txBody>
      </p:sp>
    </p:spTree>
    <p:extLst>
      <p:ext uri="{BB962C8B-B14F-4D97-AF65-F5344CB8AC3E}">
        <p14:creationId xmlns="" xmlns:p14="http://schemas.microsoft.com/office/powerpoint/2010/main" val="1713587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42900" y="331743"/>
            <a:ext cx="8458200" cy="6353021"/>
          </a:xfrm>
          <a:prstGeom prst="rect">
            <a:avLst/>
          </a:prstGeom>
        </p:spPr>
        <p:txBody>
          <a:bodyPr vert="horz" wrap="square" lIns="0" tIns="12700" rIns="0" bIns="0" rtlCol="0">
            <a:spAutoFit/>
          </a:bodyPr>
          <a:lstStyle/>
          <a:p>
            <a:pPr algn="just"/>
            <a:r>
              <a:rPr lang="en-GB" sz="2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Position of Promoters</a:t>
            </a:r>
            <a:r>
              <a:rPr lang="en-IN" sz="28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GB" sz="235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GB" sz="2350" dirty="0">
                <a:effectLst/>
                <a:latin typeface="Calibri" panose="020F0502020204030204" pitchFamily="34" charset="0"/>
                <a:ea typeface="Times New Roman" panose="02020603050405020304" pitchFamily="18" charset="0"/>
                <a:cs typeface="Times New Roman" panose="02020603050405020304" pitchFamily="18" charset="0"/>
              </a:rPr>
              <a:t>Promoters undertake various activities to get a company registered and get it to the position of commencement of business. But they are neither the agents nor the trustees of the company. They can’t be the agents as the company is yet to be incorporated. Therefore, they are personally liable for all the contracts which are entered by them, for the company before its incorporation, in case the same are not ratified by the company later on. Also promoters are not the trustees of the company. Promoters of a company enjoy a fiduciary position with the company, which they must not misuse. They can make a profit only if it is disclosed but must not make any secret profits. In the event of a non-disclosure, the company can rescind the contract and recover the purchase price paid to the promoters. It can also claim damages for the loss suffered due to the non-disclosure of material information. Promoters are not legally entitled to claim the expenses incurred in the promotion of the company. However, the company may choose to reimburse them </a:t>
            </a:r>
            <a:r>
              <a:rPr lang="en-GB" sz="2350" dirty="0" smtClean="0">
                <a:effectLst/>
                <a:latin typeface="Calibri" panose="020F0502020204030204" pitchFamily="34" charset="0"/>
                <a:ea typeface="Times New Roman" panose="02020603050405020304" pitchFamily="18" charset="0"/>
                <a:cs typeface="Times New Roman" panose="02020603050405020304" pitchFamily="18" charset="0"/>
              </a:rPr>
              <a:t>for</a:t>
            </a:r>
            <a:endParaRPr lang="en-GB" sz="235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517071" y="152400"/>
            <a:ext cx="8169729" cy="6537687"/>
          </a:xfrm>
          <a:prstGeom prst="rect">
            <a:avLst/>
          </a:prstGeom>
        </p:spPr>
        <p:txBody>
          <a:bodyPr vert="horz" wrap="square" lIns="0" tIns="12700" rIns="0" bIns="0" rtlCol="0">
            <a:spAutoFit/>
          </a:bodyPr>
          <a:lstStyle/>
          <a:p>
            <a:pPr algn="just"/>
            <a:r>
              <a:rPr lang="en-GB" sz="2300" dirty="0" smtClean="0">
                <a:latin typeface="Calibri" panose="020F0502020204030204" pitchFamily="34" charset="0"/>
                <a:ea typeface="Times New Roman" panose="02020603050405020304" pitchFamily="18" charset="0"/>
                <a:cs typeface="Times New Roman" panose="02020603050405020304" pitchFamily="18" charset="0"/>
              </a:rPr>
              <a:t>the pre- incorporation expenses. The company may also remunerate the promoters for their efforts by paying a lump sum amount or a commission on the purchase price of property purchased through them or on the shares sold. The company may also allot them shares or debentures or give them an option to purchase the securities at a future date</a:t>
            </a:r>
            <a:r>
              <a:rPr lang="en-GB" sz="2300" dirty="0" smtClean="0">
                <a:latin typeface="Calibri" panose="020F0502020204030204" pitchFamily="34" charset="0"/>
                <a:ea typeface="Times New Roman" panose="02020603050405020304" pitchFamily="18" charset="0"/>
                <a:cs typeface="Times New Roman" panose="02020603050405020304" pitchFamily="18" charset="0"/>
              </a:rPr>
              <a:t>.</a:t>
            </a:r>
          </a:p>
          <a:p>
            <a:pPr algn="just"/>
            <a:endParaRPr lang="en-GB" sz="2300" dirty="0" smtClean="0">
              <a:latin typeface="+mj-lt"/>
              <a:ea typeface="Times New Roman" panose="02020603050405020304" pitchFamily="18" charset="0"/>
              <a:cs typeface="Times New Roman" panose="02020603050405020304" pitchFamily="18" charset="0"/>
            </a:endParaRPr>
          </a:p>
          <a:p>
            <a:pPr algn="just"/>
            <a:r>
              <a:rPr lang="en-GB" sz="2800" b="1" dirty="0" smtClean="0">
                <a:solidFill>
                  <a:srgbClr val="0070C0"/>
                </a:solidFill>
                <a:latin typeface="+mj-lt"/>
              </a:rPr>
              <a:t>Contracts/Pre-Incorporation Contracts Made by the Promoters:</a:t>
            </a:r>
          </a:p>
          <a:p>
            <a:pPr algn="just"/>
            <a:r>
              <a:rPr lang="en-GB" sz="2300" dirty="0" smtClean="0">
                <a:latin typeface="+mj-lt"/>
              </a:rPr>
              <a:t>Preliminary contracts are those contracts which are made by the promoters with different parties on behalf of the company yet to be incorporated. Such contracts are generally entered into by promoters to acquire some property or right for and on behalf of the company to be formed.</a:t>
            </a:r>
          </a:p>
          <a:p>
            <a:pPr algn="just"/>
            <a:r>
              <a:rPr lang="en-GB" sz="2300" dirty="0" smtClean="0">
                <a:latin typeface="+mj-lt"/>
              </a:rPr>
              <a:t>The promoters enter into preliminary contracts, generally as agents or trustees of the company. Such contracts are not legally binding on the company because two consenting parties are necessary to a contract whereas the company is non­entity before incorporation</a:t>
            </a:r>
            <a:r>
              <a:rPr lang="en-GB" sz="2300" dirty="0" smtClean="0">
                <a:latin typeface="+mj-lt"/>
              </a:rPr>
              <a:t>.</a:t>
            </a:r>
            <a:endParaRPr lang="en-GB" sz="2300" dirty="0" smtClean="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4108</TotalTime>
  <Words>1165</Words>
  <Application>Microsoft Office PowerPoint</Application>
  <PresentationFormat>On-screen Show (4:3)</PresentationFormat>
  <Paragraphs>65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WELCOME  Class: B.Com – Part-2  Subject: Business Regulatory Framework TOPIC:  LIABILITIES, RIGHTS AND POSITION OF PROMOTOR</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380</cp:revision>
  <dcterms:created xsi:type="dcterms:W3CDTF">2011-08-23T10:02:56Z</dcterms:created>
  <dcterms:modified xsi:type="dcterms:W3CDTF">2020-07-16T06:44:48Z</dcterms:modified>
</cp:coreProperties>
</file>